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62" r:id="rId2"/>
    <p:sldId id="258" r:id="rId3"/>
    <p:sldId id="259" r:id="rId4"/>
    <p:sldId id="260" r:id="rId5"/>
    <p:sldId id="261" r:id="rId6"/>
    <p:sldId id="263" r:id="rId7"/>
    <p:sldId id="264" r:id="rId8"/>
    <p:sldId id="265" r:id="rId9"/>
    <p:sldId id="268" r:id="rId10"/>
    <p:sldId id="266" r:id="rId11"/>
    <p:sldId id="267" r:id="rId12"/>
    <p:sldId id="269" r:id="rId13"/>
    <p:sldId id="270" r:id="rId14"/>
    <p:sldId id="271" r:id="rId15"/>
  </p:sldIdLst>
  <p:sldSz cx="9144000" cy="6858000" type="screen4x3"/>
  <p:notesSz cx="6858000" cy="9144000"/>
  <p:defaultTextStyle>
    <a:defPPr>
      <a:defRPr lang="id-ID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6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382EBF8-8D99-4F87-91FC-256CC5548F89}" type="datetimeFigureOut">
              <a:rPr lang="id-ID"/>
              <a:pPr>
                <a:defRPr/>
              </a:pPr>
              <a:t>01/12/2012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id-ID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id-ID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06D3A76-E721-4233-AFA5-29E889B51A0F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031618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>
            <a:noAutofit/>
          </a:bodyPr>
          <a:lstStyle>
            <a:lvl1pPr algn="r">
              <a:defRPr sz="4200" b="1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0575" y="6557963"/>
            <a:ext cx="2003425" cy="227012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560929EB-B6B8-43C6-917C-6886B47837F1}" type="datetime1">
              <a:rPr lang="id-ID" smtClean="0"/>
              <a:t>01/12/2012</a:t>
            </a:fld>
            <a:endParaRPr lang="id-ID"/>
          </a:p>
        </p:txBody>
      </p:sp>
      <p:sp>
        <p:nvSpPr>
          <p:cNvPr id="7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63"/>
            <a:ext cx="2927350" cy="228600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r>
              <a:rPr lang="id-ID"/>
              <a:t>HAM - RIFAI - SORAYA - AMICO</a:t>
            </a:r>
          </a:p>
        </p:txBody>
      </p:sp>
      <p:sp>
        <p:nvSpPr>
          <p:cNvPr id="8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350" y="6556375"/>
            <a:ext cx="588963" cy="228600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BF05D286-8DE3-4237-9D52-B59C3748AA61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058847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CB3E5B-598E-4C31-B7A4-1CB5A654E270}" type="datetime1">
              <a:rPr lang="id-ID" smtClean="0"/>
              <a:t>01/12/2012</a:t>
            </a:fld>
            <a:endParaRPr lang="id-ID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d-ID"/>
              <a:t>HAM - RIFAI - SORAYA - AMICO</a:t>
            </a:r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18FF08-6925-4565-9CC1-D6D075227A17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31960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3388" y="6557963"/>
            <a:ext cx="2001837" cy="227012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3D9F83B-93EA-42E1-AD02-807DD4345E9B}" type="datetime1">
              <a:rPr lang="id-ID" smtClean="0"/>
              <a:t>01/12/2012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375"/>
            <a:ext cx="3657600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id-ID"/>
              <a:t>HAM - RIFAI - SORAYA - AMICO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750" y="6553200"/>
            <a:ext cx="587375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8F198031-C2E7-41D6-BF30-DDE38AC20A07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78400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B058F-D38F-4E2C-8B70-AD28A71D9514}" type="datetime1">
              <a:rPr lang="id-ID" smtClean="0"/>
              <a:t>01/12/2012</a:t>
            </a:fld>
            <a:endParaRPr lang="id-ID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d-ID"/>
              <a:t>HAM - RIFAI - SORAYA - AMICO</a:t>
            </a:r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E4D19E-18E2-41DC-AD0F-F05259315F37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22051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anchor="t"/>
          <a:lstStyle>
            <a:lvl1pPr algn="r">
              <a:buNone/>
              <a:defRPr sz="4200" b="1" cap="all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400" y="6556375"/>
            <a:ext cx="2001838" cy="22701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1B0D9779-62B4-4A46-A352-87CA694E7EE0}" type="datetime1">
              <a:rPr lang="id-ID" smtClean="0"/>
              <a:t>01/12/2012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138" y="6556375"/>
            <a:ext cx="2895600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r>
              <a:rPr lang="id-ID"/>
              <a:t>HAM - RIFAI - SORAYA - AMICO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4175" y="6554788"/>
            <a:ext cx="587375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700E346-AC34-476A-BC05-948453DA1114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853727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71CA02-5560-452A-8F97-2B7015EEA41B}" type="datetime1">
              <a:rPr lang="id-ID" smtClean="0"/>
              <a:t>01/12/2012</a:t>
            </a:fld>
            <a:endParaRPr lang="id-ID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d-ID"/>
              <a:t>HAM - RIFAI - SORAYA - AMICO</a:t>
            </a:r>
          </a:p>
        </p:txBody>
      </p:sp>
      <p:sp>
        <p:nvSpPr>
          <p:cNvPr id="7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7338F7-9FC4-4BB9-A2F2-3C41DD5C935D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18755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52EC26-C846-4FE5-B986-6F6568430E3F}" type="datetime1">
              <a:rPr lang="id-ID" smtClean="0"/>
              <a:t>01/12/2012</a:t>
            </a:fld>
            <a:endParaRPr lang="id-ID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d-ID"/>
              <a:t>HAM - RIFAI - SORAYA - AMICO</a:t>
            </a:r>
          </a:p>
        </p:txBody>
      </p:sp>
      <p:sp>
        <p:nvSpPr>
          <p:cNvPr id="9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0FD9C9-1FA7-49DE-B597-BA2CEBD3826E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14426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00058C-2B95-44BF-8B21-D7FF887764D6}" type="datetime1">
              <a:rPr lang="id-ID" smtClean="0"/>
              <a:t>01/12/2012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d-ID"/>
              <a:t>HAM - RIFAI - SORAYA - AMICO</a:t>
            </a:r>
          </a:p>
        </p:txBody>
      </p:sp>
      <p:sp>
        <p:nvSpPr>
          <p:cNvPr id="5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DA1358-B88C-4308-8378-6EFB2AB60F0E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47969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C8F4F0-90BB-4517-BEF2-A5A844842AA5}" type="datetime1">
              <a:rPr lang="id-ID" smtClean="0"/>
              <a:t>01/12/2012</a:t>
            </a:fld>
            <a:endParaRPr lang="id-ID"/>
          </a:p>
        </p:txBody>
      </p:sp>
      <p:sp>
        <p:nvSpPr>
          <p:cNvPr id="3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d-ID"/>
              <a:t>HAM - RIFAI - SORAYA - AMICO</a:t>
            </a:r>
          </a:p>
        </p:txBody>
      </p:sp>
      <p:sp>
        <p:nvSpPr>
          <p:cNvPr id="4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A0D707-9FC4-4D69-AF94-15597ED3C213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37285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lIns="45720" tIns="0" rIns="0" bIns="0" spcCol="0" rtlCol="0" fromWordArt="0" forceAA="0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9F39AA-1CEE-46BC-A3D5-AA411F1285CF}" type="datetime1">
              <a:rPr lang="id-ID" smtClean="0"/>
              <a:t>01/12/2012</a:t>
            </a:fld>
            <a:endParaRPr lang="id-ID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d-ID"/>
              <a:t>HAM - RIFAI - SORAYA - AMICO</a:t>
            </a:r>
          </a:p>
        </p:txBody>
      </p:sp>
      <p:sp>
        <p:nvSpPr>
          <p:cNvPr id="7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1640A9-CF7D-4F29-A8B3-E35CA2F47ED3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412033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rot="21240000">
            <a:off x="598488" y="1004888"/>
            <a:ext cx="4319587" cy="4311650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rot="21420000">
            <a:off x="596900" y="998538"/>
            <a:ext cx="4319588" cy="4313237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lIns="82296" tIns="0" rIns="0" bIns="0" spcCol="0" rtlCol="0" fromWordArt="0" forceAA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A28ECC0-36BB-4CD6-A582-D3C0C1D27B16}" type="datetime1">
              <a:rPr lang="id-ID" smtClean="0"/>
              <a:t>01/12/2012</a:t>
            </a:fld>
            <a:endParaRPr lang="id-ID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id-ID"/>
              <a:t>HAM - RIFAI - SORAYA - AMICO</a:t>
            </a: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A19CCD2-AFD5-4F0B-BEBD-A1F3C9845CC5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805967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675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0" name="Text Placeholder 30"/>
          <p:cNvSpPr>
            <a:spLocks noGrp="1"/>
          </p:cNvSpPr>
          <p:nvPr>
            <p:ph type="body" idx="1"/>
          </p:nvPr>
        </p:nvSpPr>
        <p:spPr bwMode="auto">
          <a:xfrm>
            <a:off x="457200" y="1609725"/>
            <a:ext cx="7239000" cy="4846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6563" y="6557963"/>
            <a:ext cx="2001837" cy="227012"/>
          </a:xfrm>
          <a:prstGeom prst="rect">
            <a:avLst/>
          </a:prstGeom>
        </p:spPr>
        <p:txBody>
          <a:bodyPr vert="horz" t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A94F9954-6C84-460A-BDC8-6E0345F4AC56}" type="datetime1">
              <a:rPr lang="id-ID" smtClean="0"/>
              <a:t>01/12/2012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63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r>
              <a:rPr lang="id-ID"/>
              <a:t>HAM - RIFAI - SORAYA - AMICO</a:t>
            </a: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575" y="6556375"/>
            <a:ext cx="588963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100">
                <a:solidFill>
                  <a:schemeClr val="tx2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E04DF8D5-D993-405E-B785-E6981B45E52E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06" r:id="rId2"/>
    <p:sldLayoutId id="2147483714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5" r:id="rId9"/>
    <p:sldLayoutId id="2147483712" r:id="rId10"/>
    <p:sldLayoutId id="2147483716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b="1" kern="1200" cap="all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9pPr>
      <a:extLst/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tx2"/>
        </a:buClr>
        <a:buSzPct val="73000"/>
        <a:buFont typeface="Wingdings 2" pitchFamily="18" charset="2"/>
        <a:buChar char="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20700" indent="-228600" algn="l" rtl="0" eaLnBrk="0" fontAlgn="base" hangingPunct="0">
        <a:spcBef>
          <a:spcPts val="5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"/>
        <a:defRPr sz="2300" kern="1200">
          <a:solidFill>
            <a:srgbClr val="6C6C6C"/>
          </a:solidFill>
          <a:latin typeface="+mn-lt"/>
          <a:ea typeface="+mn-ea"/>
          <a:cs typeface="+mn-cs"/>
        </a:defRPr>
      </a:lvl2pPr>
      <a:lvl3pPr marL="758825" indent="-228600" algn="l" rtl="0" eaLnBrk="0" fontAlgn="base" hangingPunct="0">
        <a:spcBef>
          <a:spcPts val="400"/>
        </a:spcBef>
        <a:spcAft>
          <a:spcPct val="0"/>
        </a:spcAft>
        <a:buClr>
          <a:srgbClr val="F9B639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228600" algn="l" rtl="0" eaLnBrk="0" fontAlgn="base" hangingPunct="0">
        <a:spcBef>
          <a:spcPct val="200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"/>
        <a:defRPr sz="2000" kern="1200">
          <a:solidFill>
            <a:srgbClr val="6C6C6C"/>
          </a:solidFill>
          <a:latin typeface="+mn-lt"/>
          <a:ea typeface="+mn-ea"/>
          <a:cs typeface="+mn-cs"/>
        </a:defRPr>
      </a:lvl4pPr>
      <a:lvl5pPr marL="1279525" indent="-228600" algn="l" rtl="0" eaLnBrk="0" fontAlgn="base" hangingPunct="0">
        <a:spcBef>
          <a:spcPts val="400"/>
        </a:spcBef>
        <a:spcAft>
          <a:spcPct val="0"/>
        </a:spcAft>
        <a:buClr>
          <a:srgbClr val="F9B639"/>
        </a:buClr>
        <a:buSzPct val="70000"/>
        <a:buFont typeface="Wingdings" pitchFamily="2" charset="2"/>
        <a:buChar char="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7239000" cy="750871"/>
          </a:xfrm>
        </p:spPr>
        <p:txBody>
          <a:bodyPr/>
          <a:lstStyle/>
          <a:p>
            <a:pPr algn="ctr" eaLnBrk="1" hangingPunct="1">
              <a:defRPr/>
            </a:pPr>
            <a:r>
              <a:rPr lang="id-ID" dirty="0" smtClean="0"/>
              <a:t>Ketentuan soal</a:t>
            </a:r>
            <a:endParaRPr lang="id-ID" dirty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428625" y="3929063"/>
            <a:ext cx="7239000" cy="2527300"/>
          </a:xfrm>
        </p:spPr>
        <p:txBody>
          <a:bodyPr/>
          <a:lstStyle/>
          <a:p>
            <a:pPr eaLnBrk="1" hangingPunct="1"/>
            <a:r>
              <a:rPr lang="id-ID" dirty="0" smtClean="0"/>
              <a:t>Subtotal = Harga Barang * Jumlah Beli</a:t>
            </a:r>
          </a:p>
          <a:p>
            <a:pPr eaLnBrk="1" hangingPunct="1"/>
            <a:r>
              <a:rPr lang="id-ID" dirty="0" smtClean="0"/>
              <a:t>Total Keseluruhan = Akumulasi dari Subtotal</a:t>
            </a:r>
          </a:p>
        </p:txBody>
      </p:sp>
      <p:pic>
        <p:nvPicPr>
          <p:cNvPr id="717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813" y="1214438"/>
            <a:ext cx="6572250" cy="2214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2100" y="2928938"/>
            <a:ext cx="1928813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556146"/>
            <a:ext cx="4464496" cy="30888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610"/>
          <a:stretch/>
        </p:blipFill>
        <p:spPr bwMode="auto">
          <a:xfrm>
            <a:off x="142856" y="4077072"/>
            <a:ext cx="7885528" cy="26642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5"/>
          <p:cNvSpPr txBox="1">
            <a:spLocks noChangeArrowheads="1"/>
          </p:cNvSpPr>
          <p:nvPr/>
        </p:nvSpPr>
        <p:spPr bwMode="auto">
          <a:xfrm>
            <a:off x="201485" y="186258"/>
            <a:ext cx="20780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id-ID" dirty="0">
                <a:latin typeface="Trebuchet MS" pitchFamily="34" charset="0"/>
              </a:rPr>
              <a:t>TAMPILAN INPUT</a:t>
            </a:r>
          </a:p>
        </p:txBody>
      </p:sp>
      <p:sp>
        <p:nvSpPr>
          <p:cNvPr id="8" name="TextBox 6"/>
          <p:cNvSpPr txBox="1">
            <a:spLocks noChangeArrowheads="1"/>
          </p:cNvSpPr>
          <p:nvPr/>
        </p:nvSpPr>
        <p:spPr bwMode="auto">
          <a:xfrm>
            <a:off x="4958031" y="3635176"/>
            <a:ext cx="21097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id-ID" dirty="0">
                <a:latin typeface="Trebuchet MS" pitchFamily="34" charset="0"/>
              </a:rPr>
              <a:t>TAMPILAN OUTPUT</a:t>
            </a:r>
          </a:p>
        </p:txBody>
      </p:sp>
      <p:sp>
        <p:nvSpPr>
          <p:cNvPr id="9" name="TextBox 6"/>
          <p:cNvSpPr txBox="1">
            <a:spLocks noChangeArrowheads="1"/>
          </p:cNvSpPr>
          <p:nvPr/>
        </p:nvSpPr>
        <p:spPr bwMode="auto">
          <a:xfrm>
            <a:off x="4789736" y="17259"/>
            <a:ext cx="244637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id-ID" sz="4000" dirty="0" smtClean="0">
                <a:latin typeface="Trebuchet MS" pitchFamily="34" charset="0"/>
              </a:rPr>
              <a:t>LATIHAN :</a:t>
            </a:r>
            <a:endParaRPr lang="id-ID" sz="4000" dirty="0">
              <a:latin typeface="Trebuchet MS" pitchFamily="34" charset="0"/>
            </a:endParaRPr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3307" y="1079823"/>
            <a:ext cx="4507139" cy="23491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85704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88640"/>
            <a:ext cx="7956590" cy="63367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97676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-13736"/>
            <a:ext cx="7920880" cy="68853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63384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90" y="-10360"/>
            <a:ext cx="8149909" cy="6868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64540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9512" y="332656"/>
            <a:ext cx="792088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4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Terus Latihan dan Pahami..!!</a:t>
            </a:r>
          </a:p>
          <a:p>
            <a:pPr algn="ctr"/>
            <a:endParaRPr lang="id-ID" sz="4000" b="1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  <a:p>
            <a:pPr algn="ctr"/>
            <a:r>
              <a:rPr lang="id-ID" sz="4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“BISA” itu bukan karena</a:t>
            </a:r>
          </a:p>
          <a:p>
            <a:pPr algn="ctr"/>
            <a:endParaRPr lang="id-ID" sz="4000" b="1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  <a:p>
            <a:pPr algn="ctr"/>
            <a:r>
              <a:rPr lang="id-ID" sz="4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JAGO tetapi karena banyak</a:t>
            </a:r>
          </a:p>
          <a:p>
            <a:pPr algn="ctr"/>
            <a:endParaRPr lang="id-ID" sz="4000" b="1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  <a:p>
            <a:pPr algn="ctr"/>
            <a:r>
              <a:rPr lang="id-ID" sz="4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LATIHAN dan LATIHAN</a:t>
            </a:r>
            <a:endParaRPr lang="id-ID" sz="40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9552" y="5658675"/>
            <a:ext cx="720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48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Tetap SEMANGAT..!!!</a:t>
            </a:r>
            <a:endParaRPr lang="id-ID" sz="48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65431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57422" y="0"/>
            <a:ext cx="6072230" cy="60580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d-ID" dirty="0" smtClean="0"/>
              <a:t>BUAT TAMPILAN BERIKUT</a:t>
            </a:r>
            <a:endParaRPr lang="id-ID" dirty="0"/>
          </a:p>
        </p:txBody>
      </p:sp>
      <p:pic>
        <p:nvPicPr>
          <p:cNvPr id="819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00"/>
          <a:stretch/>
        </p:blipFill>
        <p:spPr bwMode="auto">
          <a:xfrm>
            <a:off x="71438" y="857250"/>
            <a:ext cx="3929062" cy="278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Picture 3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03" t="10339"/>
          <a:stretch/>
        </p:blipFill>
        <p:spPr bwMode="auto">
          <a:xfrm>
            <a:off x="2987824" y="3789040"/>
            <a:ext cx="6023762" cy="2818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8" name="TextBox 5"/>
          <p:cNvSpPr txBox="1">
            <a:spLocks noChangeArrowheads="1"/>
          </p:cNvSpPr>
          <p:nvPr/>
        </p:nvSpPr>
        <p:spPr bwMode="auto">
          <a:xfrm>
            <a:off x="500063" y="571500"/>
            <a:ext cx="20780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id-ID" dirty="0">
                <a:latin typeface="Trebuchet MS" pitchFamily="34" charset="0"/>
              </a:rPr>
              <a:t>TAMPILAN INPUT</a:t>
            </a:r>
          </a:p>
        </p:txBody>
      </p:sp>
      <p:sp>
        <p:nvSpPr>
          <p:cNvPr id="8199" name="TextBox 6"/>
          <p:cNvSpPr txBox="1">
            <a:spLocks noChangeArrowheads="1"/>
          </p:cNvSpPr>
          <p:nvPr/>
        </p:nvSpPr>
        <p:spPr bwMode="auto">
          <a:xfrm>
            <a:off x="4779963" y="3273425"/>
            <a:ext cx="21097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id-ID">
                <a:latin typeface="Trebuchet MS" pitchFamily="34" charset="0"/>
              </a:rPr>
              <a:t>TAMPILAN OUTPUT</a:t>
            </a:r>
          </a:p>
        </p:txBody>
      </p:sp>
      <p:pic>
        <p:nvPicPr>
          <p:cNvPr id="820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1938" y="785813"/>
            <a:ext cx="5072062" cy="2214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1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3813" y="2500313"/>
            <a:ext cx="1428750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25349" y="0"/>
            <a:ext cx="8003035" cy="6597352"/>
            <a:chOff x="25349" y="0"/>
            <a:chExt cx="8003035" cy="6597352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8631"/>
            <a:stretch/>
          </p:blipFill>
          <p:spPr bwMode="auto">
            <a:xfrm>
              <a:off x="25349" y="0"/>
              <a:ext cx="8003035" cy="65973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cxnSp>
          <p:nvCxnSpPr>
            <p:cNvPr id="5" name="Straight Arrow Connector 4"/>
            <p:cNvCxnSpPr/>
            <p:nvPr/>
          </p:nvCxnSpPr>
          <p:spPr>
            <a:xfrm flipH="1">
              <a:off x="1763688" y="980728"/>
              <a:ext cx="2263178" cy="115212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/>
            <p:cNvCxnSpPr/>
            <p:nvPr/>
          </p:nvCxnSpPr>
          <p:spPr>
            <a:xfrm flipH="1">
              <a:off x="3491880" y="980728"/>
              <a:ext cx="534986" cy="115212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>
              <a:off x="4026866" y="980728"/>
              <a:ext cx="545134" cy="151216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>
              <a:off x="4026866" y="980728"/>
              <a:ext cx="2273326" cy="151216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3790044" y="580038"/>
              <a:ext cx="3206327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id-ID" dirty="0" smtClean="0"/>
                <a:t>[15] </a:t>
              </a:r>
              <a:r>
                <a:rPr lang="id-ID" dirty="0" smtClean="0">
                  <a:sym typeface="Wingdings" pitchFamily="2" charset="2"/>
                </a:rPr>
                <a:t> jangkauan untuk array</a:t>
              </a:r>
              <a:endParaRPr lang="id-ID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43" y="188640"/>
            <a:ext cx="8019541" cy="6408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7948500" cy="6408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5496" y="61969"/>
            <a:ext cx="80684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2000" b="1" dirty="0" smtClean="0"/>
              <a:t>Membuat tampilan output perkolom (gunakan perintah GOTOXY)</a:t>
            </a:r>
            <a:endParaRPr lang="id-ID" sz="2000" b="1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302" y="692696"/>
            <a:ext cx="7887082" cy="5832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23689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2458616" cy="698971"/>
          </a:xfrm>
        </p:spPr>
        <p:txBody>
          <a:bodyPr/>
          <a:lstStyle/>
          <a:p>
            <a:r>
              <a:rPr lang="id-ID" dirty="0" smtClean="0"/>
              <a:t>Catatan :</a:t>
            </a:r>
            <a:endParaRPr lang="id-ID" dirty="0"/>
          </a:p>
        </p:txBody>
      </p:sp>
      <p:sp>
        <p:nvSpPr>
          <p:cNvPr id="5" name="TextBox 4"/>
          <p:cNvSpPr txBox="1"/>
          <p:nvPr/>
        </p:nvSpPr>
        <p:spPr>
          <a:xfrm>
            <a:off x="111090" y="1041961"/>
            <a:ext cx="7776864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id-ID" sz="2000" dirty="0" smtClean="0"/>
              <a:t>Deklarasikan setiap data yang berulang dengan memberikan jangkauan untuk array.</a:t>
            </a:r>
          </a:p>
          <a:p>
            <a:pPr lvl="1"/>
            <a:endParaRPr lang="id-ID" dirty="0" smtClean="0"/>
          </a:p>
          <a:p>
            <a:pPr lvl="1"/>
            <a:r>
              <a:rPr lang="id-ID" dirty="0" smtClean="0"/>
              <a:t>Contoh : </a:t>
            </a:r>
          </a:p>
          <a:p>
            <a:pPr lvl="1"/>
            <a:endParaRPr lang="id-ID" dirty="0"/>
          </a:p>
          <a:p>
            <a:pPr lvl="1"/>
            <a:endParaRPr lang="id-ID" dirty="0" smtClean="0"/>
          </a:p>
          <a:p>
            <a:pPr lvl="1"/>
            <a:endParaRPr lang="id-ID" dirty="0"/>
          </a:p>
          <a:p>
            <a:pPr lvl="1"/>
            <a:endParaRPr lang="id-ID" dirty="0" smtClean="0"/>
          </a:p>
          <a:p>
            <a:pPr lvl="1"/>
            <a:endParaRPr lang="id-ID" dirty="0"/>
          </a:p>
          <a:p>
            <a:pPr lvl="1"/>
            <a:endParaRPr lang="id-ID" dirty="0" smtClean="0"/>
          </a:p>
          <a:p>
            <a:pPr lvl="1"/>
            <a:endParaRPr lang="id-ID" dirty="0"/>
          </a:p>
          <a:p>
            <a:pPr lvl="1"/>
            <a:endParaRPr lang="id-ID" dirty="0" smtClean="0"/>
          </a:p>
          <a:p>
            <a:pPr lvl="1"/>
            <a:endParaRPr lang="id-ID" dirty="0"/>
          </a:p>
          <a:p>
            <a:pPr lvl="1"/>
            <a:endParaRPr lang="id-ID" dirty="0" smtClean="0"/>
          </a:p>
          <a:p>
            <a:pPr marL="342900" indent="-342900">
              <a:buFont typeface="+mj-lt"/>
              <a:buAutoNum type="arabicPeriod"/>
            </a:pPr>
            <a:endParaRPr lang="id-ID" dirty="0"/>
          </a:p>
          <a:p>
            <a:endParaRPr lang="id-ID" dirty="0"/>
          </a:p>
        </p:txBody>
      </p:sp>
      <p:grpSp>
        <p:nvGrpSpPr>
          <p:cNvPr id="10" name="Group 9"/>
          <p:cNvGrpSpPr/>
          <p:nvPr/>
        </p:nvGrpSpPr>
        <p:grpSpPr>
          <a:xfrm>
            <a:off x="683568" y="2276872"/>
            <a:ext cx="7056784" cy="3958699"/>
            <a:chOff x="827584" y="2492896"/>
            <a:chExt cx="7056784" cy="3958699"/>
          </a:xfrm>
        </p:grpSpPr>
        <p:grpSp>
          <p:nvGrpSpPr>
            <p:cNvPr id="9" name="Group 8"/>
            <p:cNvGrpSpPr/>
            <p:nvPr/>
          </p:nvGrpSpPr>
          <p:grpSpPr>
            <a:xfrm>
              <a:off x="827584" y="2492896"/>
              <a:ext cx="7056784" cy="3166690"/>
              <a:chOff x="827584" y="2564904"/>
              <a:chExt cx="7056784" cy="3166690"/>
            </a:xfrm>
          </p:grpSpPr>
          <p:pic>
            <p:nvPicPr>
              <p:cNvPr id="5122" name="Picture 2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27584" y="2564904"/>
                <a:ext cx="7056784" cy="2592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cxnSp>
            <p:nvCxnSpPr>
              <p:cNvPr id="7" name="Straight Arrow Connector 6"/>
              <p:cNvCxnSpPr/>
              <p:nvPr/>
            </p:nvCxnSpPr>
            <p:spPr>
              <a:xfrm flipH="1">
                <a:off x="4788024" y="5011514"/>
                <a:ext cx="2592288" cy="72008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" name="TextBox 7"/>
            <p:cNvSpPr txBox="1"/>
            <p:nvPr/>
          </p:nvSpPr>
          <p:spPr>
            <a:xfrm>
              <a:off x="1682261" y="5805264"/>
              <a:ext cx="5059398" cy="64633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id-ID" dirty="0" smtClean="0"/>
                <a:t>total=0 </a:t>
              </a:r>
              <a:r>
                <a:rPr lang="id-ID" dirty="0" smtClean="0">
                  <a:sym typeface="Wingdings" pitchFamily="2" charset="2"/>
                </a:rPr>
                <a:t> memberikan nilai awal u/ perhitungan</a:t>
              </a:r>
            </a:p>
            <a:p>
              <a:r>
                <a:rPr lang="id-ID" dirty="0" smtClean="0">
                  <a:sym typeface="Wingdings" pitchFamily="2" charset="2"/>
                </a:rPr>
                <a:t>Subtotal, bahwa total itu nilai awalny adalah nol</a:t>
              </a:r>
              <a:endParaRPr lang="id-ID" dirty="0"/>
            </a:p>
          </p:txBody>
        </p:sp>
      </p:grpSp>
    </p:spTree>
    <p:extLst>
      <p:ext uri="{BB962C8B-B14F-4D97-AF65-F5344CB8AC3E}">
        <p14:creationId xmlns:p14="http://schemas.microsoft.com/office/powerpoint/2010/main" val="165964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95536" y="476672"/>
            <a:ext cx="7632848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id-ID" sz="2000" dirty="0" smtClean="0"/>
              <a:t>Setiap </a:t>
            </a:r>
            <a:r>
              <a:rPr lang="id-ID" sz="2000" dirty="0"/>
              <a:t>data yg berulang, berada didalam for dan diikuti nama array disetiap </a:t>
            </a:r>
            <a:r>
              <a:rPr lang="id-ID" sz="2000" dirty="0" smtClean="0"/>
              <a:t>variabel </a:t>
            </a:r>
            <a:r>
              <a:rPr lang="id-ID" i="1" dirty="0" smtClean="0"/>
              <a:t>(nama array bebas yang penting konsisten, disini saya gunakan i )</a:t>
            </a:r>
          </a:p>
          <a:p>
            <a:endParaRPr lang="id-ID" i="1" dirty="0" smtClean="0"/>
          </a:p>
          <a:p>
            <a:r>
              <a:rPr lang="id-ID" i="1" dirty="0" smtClean="0"/>
              <a:t>Contoh :</a:t>
            </a:r>
            <a:endParaRPr lang="id-ID" i="1" dirty="0"/>
          </a:p>
        </p:txBody>
      </p:sp>
      <p:grpSp>
        <p:nvGrpSpPr>
          <p:cNvPr id="9" name="Group 8"/>
          <p:cNvGrpSpPr/>
          <p:nvPr/>
        </p:nvGrpSpPr>
        <p:grpSpPr>
          <a:xfrm>
            <a:off x="683568" y="1763524"/>
            <a:ext cx="7254638" cy="3537684"/>
            <a:chOff x="683568" y="1763524"/>
            <a:chExt cx="7254638" cy="3537684"/>
          </a:xfrm>
        </p:grpSpPr>
        <p:pic>
          <p:nvPicPr>
            <p:cNvPr id="614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3568" y="2132856"/>
              <a:ext cx="7254638" cy="31683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cxnSp>
          <p:nvCxnSpPr>
            <p:cNvPr id="7" name="Straight Arrow Connector 6"/>
            <p:cNvCxnSpPr/>
            <p:nvPr/>
          </p:nvCxnSpPr>
          <p:spPr>
            <a:xfrm flipV="1">
              <a:off x="6156176" y="2132856"/>
              <a:ext cx="288032" cy="115212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6084168" y="1763524"/>
              <a:ext cx="1390124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id-ID" dirty="0" smtClean="0"/>
                <a:t>Nama array</a:t>
              </a:r>
              <a:endParaRPr lang="id-ID" dirty="0"/>
            </a:p>
          </p:txBody>
        </p:sp>
      </p:grpSp>
    </p:spTree>
    <p:extLst>
      <p:ext uri="{BB962C8B-B14F-4D97-AF65-F5344CB8AC3E}">
        <p14:creationId xmlns:p14="http://schemas.microsoft.com/office/powerpoint/2010/main" val="2423015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899592" y="1124744"/>
            <a:ext cx="64087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4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Masih SEMANGAT..???</a:t>
            </a:r>
            <a:endParaRPr lang="id-ID" sz="40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5536" y="2554229"/>
            <a:ext cx="7200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32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Mari Kita Lanjutkan LATIHAN </a:t>
            </a:r>
          </a:p>
          <a:p>
            <a:pPr algn="ctr"/>
            <a:r>
              <a:rPr lang="id-ID" sz="32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berikutnya</a:t>
            </a:r>
            <a:endParaRPr lang="id-ID" sz="32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8194" name="Picture 2" descr="C:\Users\Samsung\Pictures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4373" y="3933056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77240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pulent">
    <a:dk1>
      <a:sysClr val="windowText" lastClr="000000"/>
    </a:dk1>
    <a:lt1>
      <a:sysClr val="window" lastClr="FFFFFF"/>
    </a:lt1>
    <a:dk2>
      <a:srgbClr val="B13F9A"/>
    </a:dk2>
    <a:lt2>
      <a:srgbClr val="F4E7ED"/>
    </a:lt2>
    <a:accent1>
      <a:srgbClr val="B83D68"/>
    </a:accent1>
    <a:accent2>
      <a:srgbClr val="AC66BB"/>
    </a:accent2>
    <a:accent3>
      <a:srgbClr val="DE6C36"/>
    </a:accent3>
    <a:accent4>
      <a:srgbClr val="F9B639"/>
    </a:accent4>
    <a:accent5>
      <a:srgbClr val="CF6DA4"/>
    </a:accent5>
    <a:accent6>
      <a:srgbClr val="FA8D3D"/>
    </a:accent6>
    <a:hlink>
      <a:srgbClr val="FFDE66"/>
    </a:hlink>
    <a:folHlink>
      <a:srgbClr val="D490C5"/>
    </a:folHlink>
  </a:clrScheme>
</a:themeOverride>
</file>

<file path=ppt/theme/themeOverride2.xml><?xml version="1.0" encoding="utf-8"?>
<a:themeOverride xmlns:a="http://schemas.openxmlformats.org/drawingml/2006/main">
  <a:clrScheme name="Opulent">
    <a:dk1>
      <a:sysClr val="windowText" lastClr="000000"/>
    </a:dk1>
    <a:lt1>
      <a:sysClr val="window" lastClr="FFFFFF"/>
    </a:lt1>
    <a:dk2>
      <a:srgbClr val="B13F9A"/>
    </a:dk2>
    <a:lt2>
      <a:srgbClr val="F4E7ED"/>
    </a:lt2>
    <a:accent1>
      <a:srgbClr val="B83D68"/>
    </a:accent1>
    <a:accent2>
      <a:srgbClr val="AC66BB"/>
    </a:accent2>
    <a:accent3>
      <a:srgbClr val="DE6C36"/>
    </a:accent3>
    <a:accent4>
      <a:srgbClr val="F9B639"/>
    </a:accent4>
    <a:accent5>
      <a:srgbClr val="CF6DA4"/>
    </a:accent5>
    <a:accent6>
      <a:srgbClr val="FA8D3D"/>
    </a:accent6>
    <a:hlink>
      <a:srgbClr val="FFDE66"/>
    </a:hlink>
    <a:folHlink>
      <a:srgbClr val="D490C5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492</TotalTime>
  <Words>136</Words>
  <Application>Microsoft Office PowerPoint</Application>
  <PresentationFormat>On-screen Show (4:3)</PresentationFormat>
  <Paragraphs>42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Opulent</vt:lpstr>
      <vt:lpstr>Ketentuan soal</vt:lpstr>
      <vt:lpstr>BUAT TAMPILAN BERIKUT</vt:lpstr>
      <vt:lpstr>PowerPoint Presentation</vt:lpstr>
      <vt:lpstr>PowerPoint Presentation</vt:lpstr>
      <vt:lpstr>PowerPoint Presentation</vt:lpstr>
      <vt:lpstr>PowerPoint Presentation</vt:lpstr>
      <vt:lpstr>Catatan 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Deftones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PERTEMUAN 12  latihan array</dc:title>
  <dc:creator>Moh. Firmanhuda Syifa</dc:creator>
  <cp:lastModifiedBy>Moh. Firmanhuda Syifa</cp:lastModifiedBy>
  <cp:revision>41</cp:revision>
  <dcterms:created xsi:type="dcterms:W3CDTF">2010-11-26T08:06:24Z</dcterms:created>
  <dcterms:modified xsi:type="dcterms:W3CDTF">2012-12-01T04:21:13Z</dcterms:modified>
</cp:coreProperties>
</file>